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9f92eff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9f92eff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49f92eff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49f92eff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49f92eff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49f92eff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49f92eff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49f92eff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9f92eff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9f92eff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49f92eff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49f92eff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49f92eff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49f92eff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49f92eff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49f92eff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6409d70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6409d70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49f92eff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49f92eff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9ae859b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9ae859b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6409d70b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6409d70b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6409d70b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6409d70b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6409d70b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6409d70b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6409d70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6409d70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6409d70b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6409d70b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6409d70b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6409d70b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6409d70b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6409d70b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6409d70b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6409d70b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6409d70b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6409d70b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9ae859b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9ae859b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49ae859b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49ae859b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49ae859b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49ae859b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49f92eff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49f92eff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49f92eff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49f92eff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49f92eff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49f92eff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49f92eff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49f92eff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andadulal@cse.nitdgp.ac.in" TargetMode="External"/><Relationship Id="rId4" Type="http://schemas.openxmlformats.org/officeDocument/2006/relationships/hyperlink" Target="mailto:sd.19cs1101@phd.nitdgp.ac.in" TargetMode="External"/><Relationship Id="rId5" Type="http://schemas.openxmlformats.org/officeDocument/2006/relationships/hyperlink" Target="https://sites.google.com/phd.nitdgp.ac.in/sandipan-dhar/hom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s.toronto.edu/~kriz/cifar.html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dium.com/@sandipandhar_6564/deep-learning-dem-6228e73377ff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andyPanda-MLDL/Deep-Learning-Demo" TargetMode="External"/><Relationship Id="rId4" Type="http://schemas.openxmlformats.org/officeDocument/2006/relationships/hyperlink" Target="https://drive.google.com/drive/folders/1Ghs1YmMdTOdZxHCfaqUaoQPNG79_9GJu?usp=sharing" TargetMode="External"/><Relationship Id="rId5" Type="http://schemas.openxmlformats.org/officeDocument/2006/relationships/image" Target="../media/image37.jpg"/><Relationship Id="rId6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hyperlink" Target="https://doi.org/10.1007/978-981-19-0825-5_24" TargetMode="External"/><Relationship Id="rId5" Type="http://schemas.openxmlformats.org/officeDocument/2006/relationships/hyperlink" Target="https://github.com/SukonyaPhukan92/COVID-19_Chest_X-ray_Image_Generation_using_ResNet50_and_DCGAN_Model" TargetMode="External"/><Relationship Id="rId6" Type="http://schemas.openxmlformats.org/officeDocument/2006/relationships/image" Target="../media/image34.jpg"/><Relationship Id="rId7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keras.io/api/applications/" TargetMode="External"/><Relationship Id="rId4" Type="http://schemas.openxmlformats.org/officeDocument/2006/relationships/image" Target="../media/image29.jpg"/><Relationship Id="rId5" Type="http://schemas.openxmlformats.org/officeDocument/2006/relationships/image" Target="../media/image47.png"/><Relationship Id="rId6" Type="http://schemas.openxmlformats.org/officeDocument/2006/relationships/hyperlink" Target="https://colab.research.google.com/drive/1ShC5kN_HhDEK63RRFqsLzf6squeHFPwS?usp=sharing" TargetMode="External"/><Relationship Id="rId7" Type="http://schemas.openxmlformats.org/officeDocument/2006/relationships/hyperlink" Target="https://github.com/SandyPanda-MLDL/Deep-Learning-Dem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hyperlink" Target="https://medium.com/@sandipandhar_6564/visualization-of-speech-data-f6504af6096c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6.jp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hyperlink" Target="https://colab.research.google.com/drive/117HnWX-XVGkPh-OVSV5L0o6G1DWmBChK?usp=sharing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drive.google.com/drive/folders/1xZGxMIjAKJKe0wfGCvdIm2QbAJg2jeB6?usp=shar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hyperlink" Target="https://ieeexplore.ieee.org/document/9709124" TargetMode="External"/><Relationship Id="rId5" Type="http://schemas.openxmlformats.org/officeDocument/2006/relationships/hyperlink" Target="https://medium.com/@sandipandhar_656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hyperlink" Target="https://medium.com/@csarjun49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naconda.com/products/distribution" TargetMode="External"/><Relationship Id="rId4" Type="http://schemas.openxmlformats.org/officeDocument/2006/relationships/hyperlink" Target="https://www.youtube.com/watch?v=YU7ZGgPKSsA" TargetMode="External"/><Relationship Id="rId5" Type="http://schemas.openxmlformats.org/officeDocument/2006/relationships/hyperlink" Target="https://jupyter.org/" TargetMode="External"/><Relationship Id="rId6" Type="http://schemas.openxmlformats.org/officeDocument/2006/relationships/hyperlink" Target="https://www.youtube.com/watch?v=kf3AwEvNdno" TargetMode="External"/><Relationship Id="rId7" Type="http://schemas.openxmlformats.org/officeDocument/2006/relationships/hyperlink" Target="https://www.jetbrains.com/pycharm/download/#section=windows" TargetMode="External"/><Relationship Id="rId8" Type="http://schemas.openxmlformats.org/officeDocument/2006/relationships/hyperlink" Target="https://www.youtube.com/watch?v=15daSz2QExo&amp;t=422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s://github.com/SandyPanda-MLDL/Deep-Learning-Demo" TargetMode="External"/><Relationship Id="rId5" Type="http://schemas.openxmlformats.org/officeDocument/2006/relationships/hyperlink" Target="https://drive.google.com/drive/folders/1r_tYFqNUjQTDg6Wus8G5fv8U8AMsdaLX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s://conx.readthedocs.io/en/latest/MNIST.html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9.jpg"/><Relationship Id="rId7" Type="http://schemas.openxmlformats.org/officeDocument/2006/relationships/hyperlink" Target="https://www.tensorflow.org/tutorials/keras/classific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26721" y="122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Hands-on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7950" y="3233050"/>
            <a:ext cx="7688100" cy="1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320"/>
              <a:t>Dr. Nanda Dulal Jana &amp; Mr. Sandipan Dhar</a:t>
            </a:r>
            <a:endParaRPr sz="132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2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0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00"/>
              <a:t>Department of Computer Science and Engineering, NIT-Durgapur</a:t>
            </a:r>
            <a:endParaRPr sz="9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00"/>
              <a:t>Mail id: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nandadulal@cse.nitdgp.ac.in</a:t>
            </a:r>
            <a:r>
              <a:rPr lang="en" sz="900"/>
              <a:t>, </a:t>
            </a:r>
            <a:r>
              <a:rPr lang="en" sz="900"/>
              <a:t>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sd.19cs1101@phd.nitdgp.ac.in</a:t>
            </a:r>
            <a:endParaRPr sz="9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00"/>
              <a:t>Google site link: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https://sites.google.com/phd.nitdgp.ac.in/sandipan-dhar/home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1583850" y="4647525"/>
            <a:ext cx="6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CIFAR 10</a:t>
            </a:r>
            <a:r>
              <a:rPr lang="en">
                <a:solidFill>
                  <a:schemeClr val="dk1"/>
                </a:solidFill>
              </a:rPr>
              <a:t> dataset official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https://www.cs.toronto.edu/~kriz/cifar.html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3796075" y="160000"/>
            <a:ext cx="1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CIFAR 10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787800" y="602525"/>
            <a:ext cx="75684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CIFAR-10 dataset consists of 60000 32x32 colour images in 10 classes, with 6000 images per class. There are 50000 training images and 10000 test images.</a:t>
            </a:r>
            <a:endParaRPr sz="12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300" y="1387950"/>
            <a:ext cx="4092642" cy="31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3712800" y="224000"/>
            <a:ext cx="1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One-hot Encoding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75" y="1328525"/>
            <a:ext cx="68008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/>
        </p:nvSpPr>
        <p:spPr>
          <a:xfrm>
            <a:off x="2961825" y="115075"/>
            <a:ext cx="37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Implementation of DL model in Keras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00" y="564025"/>
            <a:ext cx="664845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25" y="2965450"/>
            <a:ext cx="4511575" cy="21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5452100" y="3460825"/>
            <a:ext cx="346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max pooling filter size is 2*2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Output of 1st Conv 26*26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output of max pooling= 26/2 * 26/2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               =13*13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/>
        </p:nvSpPr>
        <p:spPr>
          <a:xfrm>
            <a:off x="3937725" y="115075"/>
            <a:ext cx="182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Hdf5 file format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911900" y="935900"/>
            <a:ext cx="7671300" cy="373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350" y="1319875"/>
            <a:ext cx="2131825" cy="25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900" y="967900"/>
            <a:ext cx="4511575" cy="36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3937725" y="115075"/>
            <a:ext cx="182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JSON</a:t>
            </a:r>
            <a:r>
              <a:rPr lang="en">
                <a:solidFill>
                  <a:schemeClr val="dk1"/>
                </a:solidFill>
              </a:rPr>
              <a:t> file format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75" y="971050"/>
            <a:ext cx="3971925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675" y="1031900"/>
            <a:ext cx="3803725" cy="32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3604050" y="135975"/>
            <a:ext cx="193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K-fold cross validation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791925" y="695925"/>
            <a:ext cx="7727100" cy="40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900" y="695925"/>
            <a:ext cx="7268974" cy="40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1976575" y="93025"/>
            <a:ext cx="56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Customization of DL modules and evaluation metrics and all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905400" y="544550"/>
            <a:ext cx="733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 medium blog link: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https://medium.com/@sandipandhar_6564/deep-learning-dem-6228e73377ff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12550"/>
            <a:ext cx="415290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700" y="1312550"/>
            <a:ext cx="42957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808100"/>
            <a:ext cx="19716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4475" y="3808100"/>
            <a:ext cx="2114550" cy="7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5575" y="3808100"/>
            <a:ext cx="4519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2158100" y="273825"/>
            <a:ext cx="4607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Deep Learning in Medical Imaging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617200" y="878550"/>
            <a:ext cx="7796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Download the age macular disease dataset from my github repo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https://github.com/SandyPanda-MLDL/Deep-Learning-Demo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my Google drive directly: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https://drive.google.com/drive/folders/1Ghs1YmMdTOdZxHCfaqUaoQPNG79_9GJu?usp=sharing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25" y="2681975"/>
            <a:ext cx="3401257" cy="22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6457" y="2717500"/>
            <a:ext cx="3401257" cy="22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830300" y="2371650"/>
            <a:ext cx="42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Label 0: Age Macular Disease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5572925" y="2408375"/>
            <a:ext cx="31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Label 1: Healthy Fundus Image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3109650" y="197275"/>
            <a:ext cx="31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Preprocessing of  medical images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850" y="513475"/>
            <a:ext cx="6071400" cy="20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3527850" y="2495238"/>
            <a:ext cx="23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Segmented images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312000" y="4747000"/>
            <a:ext cx="494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9D1D9"/>
                </a:solidFill>
                <a:highlight>
                  <a:srgbClr val="0D1117"/>
                </a:highlight>
              </a:rPr>
              <a:t>Lecture Notes in Networks and Systems, vol 430. Springer, Singapore.</a:t>
            </a:r>
            <a:r>
              <a:rPr lang="en" sz="700">
                <a:solidFill>
                  <a:schemeClr val="hlink"/>
                </a:solidFill>
                <a:highlight>
                  <a:srgbClr val="0D1117"/>
                </a:highlight>
                <a:uFill>
                  <a:noFill/>
                </a:uFill>
                <a:hlinkClick r:id="rId4"/>
              </a:rPr>
              <a:t>https://doi.org/10.1007/978-981-19-0825-5_24</a:t>
            </a:r>
            <a:endParaRPr sz="900"/>
          </a:p>
        </p:txBody>
      </p:sp>
      <p:sp>
        <p:nvSpPr>
          <p:cNvPr id="191" name="Google Shape;191;p30"/>
          <p:cNvSpPr txBox="1"/>
          <p:nvPr/>
        </p:nvSpPr>
        <p:spPr>
          <a:xfrm>
            <a:off x="5167400" y="4587600"/>
            <a:ext cx="384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Code: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https://github.com/SukonyaPhukan92/COVID-19_Chest_X-ray_Image_Generation_using_ResNet50_and_DCGAN_Model</a:t>
            </a:r>
            <a:endParaRPr sz="700"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750" y="2882788"/>
            <a:ext cx="3001900" cy="15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7900" y="2615750"/>
            <a:ext cx="3969250" cy="20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>
            <a:off x="4087600" y="3423675"/>
            <a:ext cx="7680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2615825" y="4577725"/>
            <a:ext cx="42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Keras.applications: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https://keras.io/api/applications/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275" y="280400"/>
            <a:ext cx="6143000" cy="16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500" y="1999825"/>
            <a:ext cx="6143001" cy="21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657575" y="4122150"/>
            <a:ext cx="814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Google colab link:</a:t>
            </a:r>
            <a:r>
              <a:rPr lang="en"/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https://colab.research.google.com/drive/1ShC5kN_HhDEK63RRFqsLzf6squeHFPwS?usp=sharing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r>
              <a:rPr lang="en" sz="1000">
                <a:solidFill>
                  <a:schemeClr val="dk1"/>
                </a:solidFill>
              </a:rPr>
              <a:t>Or visit my repository:</a:t>
            </a:r>
            <a:r>
              <a:rPr lang="en" sz="1000"/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https://github.com/SandyPanda-MLDL/Deep-Learning-Demo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80900" y="451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Contents: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3400" y="16737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Environment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Basics of 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Basics of </a:t>
            </a:r>
            <a:r>
              <a:rPr lang="en"/>
              <a:t>Convolutional Neural Network (CNN)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CNN for medical imaging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CNN in speech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ongoing advancements in deep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2158100" y="273825"/>
            <a:ext cx="4607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Deep Learning in Speaker Identification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488400" y="1119900"/>
            <a:ext cx="8167200" cy="35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25" y="1579900"/>
            <a:ext cx="2361575" cy="2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525" y="1647850"/>
            <a:ext cx="4447751" cy="2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1143013" y="4207600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Mel-Spectrogram</a:t>
            </a:r>
            <a:endParaRPr b="1"/>
          </a:p>
        </p:txBody>
      </p:sp>
      <p:sp>
        <p:nvSpPr>
          <p:cNvPr id="212" name="Google Shape;212;p32"/>
          <p:cNvSpPr txBox="1"/>
          <p:nvPr/>
        </p:nvSpPr>
        <p:spPr>
          <a:xfrm>
            <a:off x="2094550" y="1179700"/>
            <a:ext cx="4607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Preprocessing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308600" y="4711500"/>
            <a:ext cx="891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To know more about Speech Processing visit my medium blog</a:t>
            </a:r>
            <a:r>
              <a:rPr lang="en" sz="900"/>
              <a:t>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https://medium.com/@sandipandhar_6564/visualization-of-speech-data-f6504af6096c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/>
        </p:nvSpPr>
        <p:spPr>
          <a:xfrm>
            <a:off x="3261625" y="197275"/>
            <a:ext cx="22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 identification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5" y="2487100"/>
            <a:ext cx="3425800" cy="19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875" y="597475"/>
            <a:ext cx="6495375" cy="16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2477000" y="4583550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multiclass classification and binary classification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025" y="2432175"/>
            <a:ext cx="4892500" cy="20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3261625" y="197275"/>
            <a:ext cx="22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Latent</a:t>
            </a:r>
            <a:r>
              <a:rPr lang="en">
                <a:solidFill>
                  <a:schemeClr val="dk1"/>
                </a:solidFill>
              </a:rPr>
              <a:t> feature from CNN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450" y="597475"/>
            <a:ext cx="6084824" cy="183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450" y="2648175"/>
            <a:ext cx="6084825" cy="19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/>
        </p:nvSpPr>
        <p:spPr>
          <a:xfrm>
            <a:off x="1000350" y="4751725"/>
            <a:ext cx="714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Code link forspeaker identification: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https://colab.research.google.com/drive/117HnWX-XVGkPh-OVSV5L0o6G1DWmBChK?usp=sharing</a:t>
            </a:r>
            <a:endParaRPr sz="900"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925" y="3856025"/>
            <a:ext cx="1100801" cy="8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1036025" y="4538650"/>
            <a:ext cx="774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Dataset link: </a:t>
            </a:r>
            <a:r>
              <a:rPr lang="en" sz="900" u="sng">
                <a:solidFill>
                  <a:schemeClr val="hlink"/>
                </a:solidFill>
                <a:hlinkClick r:id="rId7"/>
              </a:rPr>
              <a:t>https://drive.google.com/drive/folders/1xZGxMIjAKJKe0wfGCvdIm2QbAJg2jeB6?usp=sharing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/>
        </p:nvSpPr>
        <p:spPr>
          <a:xfrm>
            <a:off x="2192925" y="139675"/>
            <a:ext cx="4607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Some advancements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3391875" y="539875"/>
            <a:ext cx="24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CNN as generative model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5" y="1711825"/>
            <a:ext cx="4047600" cy="23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6399375" y="1879825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 txBox="1"/>
          <p:nvPr/>
        </p:nvSpPr>
        <p:spPr>
          <a:xfrm>
            <a:off x="4671550" y="1735825"/>
            <a:ext cx="43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4447575" y="1271875"/>
            <a:ext cx="4559700" cy="347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412" y="1578038"/>
            <a:ext cx="37340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5282950" y="1032850"/>
            <a:ext cx="34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Generative Adversarial Network (GAN)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2423775" y="171900"/>
            <a:ext cx="4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CNN as generative model</a:t>
            </a:r>
            <a:r>
              <a:rPr b="1" lang="en">
                <a:solidFill>
                  <a:schemeClr val="dk1"/>
                </a:solidFill>
              </a:rPr>
              <a:t> for speech synthesis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650" y="1037313"/>
            <a:ext cx="6442726" cy="25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271975" y="4423550"/>
            <a:ext cx="863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ALGAN-VC: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https://ieeexplore.ieee.org/document/9709124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S. Dhar, N. D. Jana and S. Das, "An Adaptive Learning based Generative Adversarial Network for One-To-One Voice Conversion," in </a:t>
            </a:r>
            <a:r>
              <a:rPr i="1" lang="en" sz="800">
                <a:solidFill>
                  <a:srgbClr val="333333"/>
                </a:solidFill>
                <a:highlight>
                  <a:srgbClr val="FFFFFF"/>
                </a:highlight>
              </a:rPr>
              <a:t>IEEE Transactions on Artificial Intelligence</a:t>
            </a: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, doi: 10.1109/TAI.2022.3149858.</a:t>
            </a:r>
            <a:endParaRPr sz="1200"/>
          </a:p>
        </p:txBody>
      </p:sp>
      <p:sp>
        <p:nvSpPr>
          <p:cNvPr id="252" name="Google Shape;252;p36"/>
          <p:cNvSpPr txBox="1"/>
          <p:nvPr/>
        </p:nvSpPr>
        <p:spPr>
          <a:xfrm>
            <a:off x="2007800" y="4054250"/>
            <a:ext cx="46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My medium blog:</a:t>
            </a:r>
            <a:r>
              <a:rPr lang="en" sz="1200"/>
              <a:t>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https://medium.com/@sandipandhar_6564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/>
        </p:nvSpPr>
        <p:spPr>
          <a:xfrm>
            <a:off x="2568225" y="219900"/>
            <a:ext cx="4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Neural Architecture Search for </a:t>
            </a:r>
            <a:r>
              <a:rPr b="1" lang="en">
                <a:solidFill>
                  <a:schemeClr val="dk1"/>
                </a:solidFill>
              </a:rPr>
              <a:t>CNN models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00" y="1172450"/>
            <a:ext cx="4966376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00" y="1207875"/>
            <a:ext cx="3719625" cy="24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1969225" y="4276450"/>
            <a:ext cx="59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Medium blog of Arjun Ghosh: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https://medium.com/@csarjun49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2719725" y="200000"/>
            <a:ext cx="32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EEG signal classification using CNN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00" y="983900"/>
            <a:ext cx="7022851" cy="34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/>
        </p:nvSpPr>
        <p:spPr>
          <a:xfrm>
            <a:off x="2479750" y="192000"/>
            <a:ext cx="42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Speech disorder </a:t>
            </a:r>
            <a:r>
              <a:rPr lang="en">
                <a:solidFill>
                  <a:schemeClr val="dk1"/>
                </a:solidFill>
              </a:rPr>
              <a:t>classification using CNN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025" y="836600"/>
            <a:ext cx="4343175" cy="1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75" y="688600"/>
            <a:ext cx="2552700" cy="195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/>
          <p:nvPr/>
        </p:nvSpPr>
        <p:spPr>
          <a:xfrm>
            <a:off x="3192100" y="1512175"/>
            <a:ext cx="7680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2616150" y="2816150"/>
            <a:ext cx="42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Musical Data </a:t>
            </a:r>
            <a:r>
              <a:rPr lang="en">
                <a:solidFill>
                  <a:schemeClr val="dk1"/>
                </a:solidFill>
              </a:rPr>
              <a:t>classification using CNN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1407875" y="3199700"/>
            <a:ext cx="6439500" cy="185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950" y="3279687"/>
            <a:ext cx="5977350" cy="1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8319200" y="4751550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9"/>
          <p:cNvSpPr txBox="1"/>
          <p:nvPr/>
        </p:nvSpPr>
        <p:spPr>
          <a:xfrm>
            <a:off x="7879375" y="4790100"/>
            <a:ext cx="121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And many more….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/>
        </p:nvSpPr>
        <p:spPr>
          <a:xfrm>
            <a:off x="2976150" y="1959825"/>
            <a:ext cx="31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Thank You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520625" y="611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33">
                <a:latin typeface="Lato"/>
                <a:ea typeface="Lato"/>
                <a:cs typeface="Lato"/>
                <a:sym typeface="Lato"/>
              </a:rPr>
              <a:t>Environment Setup</a:t>
            </a:r>
            <a:endParaRPr b="1" sz="1633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1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4100" l="-2639" r="2639" t="-4100"/>
          <a:stretch/>
        </p:blipFill>
        <p:spPr>
          <a:xfrm>
            <a:off x="4439575" y="1996200"/>
            <a:ext cx="1815825" cy="15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350" y="1940200"/>
            <a:ext cx="2114749" cy="17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50" y="1826000"/>
            <a:ext cx="3494826" cy="20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57450" y="1147150"/>
            <a:ext cx="80643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8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1"/>
              <a:buFont typeface="Lato"/>
              <a:buChar char="●"/>
            </a:pPr>
            <a:r>
              <a:rPr lang="en" sz="141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Notebooks or IDE ( integrated development environment) for DL program execution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845000" y="822975"/>
            <a:ext cx="77151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8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1"/>
              <a:buFont typeface="Lato"/>
              <a:buChar char="●"/>
            </a:pPr>
            <a:r>
              <a:rPr b="1" lang="en" sz="141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Installation of notebooks or IDE ( integrated development environment) for DL program execution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955225" y="1946175"/>
            <a:ext cx="7943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Anaconda : </a:t>
            </a:r>
            <a:r>
              <a:rPr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https://www.anaconda.com/products/distribution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Anaconda installation guide:  </a:t>
            </a:r>
            <a:r>
              <a:rPr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https://www.youtube.com/watch?v=YU7ZGgPKSsA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Jupyter Notebook: </a:t>
            </a:r>
            <a:r>
              <a:rPr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https://jupyter.org/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Jupyter Notebook installation guide: </a:t>
            </a:r>
            <a:r>
              <a:rPr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https://www.youtube.com/watch?v=kf3AwEvNdno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Pycharm: </a:t>
            </a:r>
            <a:r>
              <a:rPr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https://www.jetbrains.com/pycharm/download/#section=windows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Pycharm installation guide: </a:t>
            </a:r>
            <a:r>
              <a:rPr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https://www.youtube.com/watch?v=15daSz2QExo&amp;t=422s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838" y="503950"/>
            <a:ext cx="6296325" cy="24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75" y="3080125"/>
            <a:ext cx="3655191" cy="19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3866" y="3184125"/>
            <a:ext cx="344805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75" y="599950"/>
            <a:ext cx="3615226" cy="32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4141" l="0" r="0" t="0"/>
          <a:stretch/>
        </p:blipFill>
        <p:spPr>
          <a:xfrm>
            <a:off x="4511575" y="655925"/>
            <a:ext cx="3764450" cy="30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5">
            <a:alphaModFix/>
          </a:blip>
          <a:srcRect b="4830" l="2208" r="505" t="-4830"/>
          <a:stretch/>
        </p:blipFill>
        <p:spPr>
          <a:xfrm>
            <a:off x="1183875" y="3903625"/>
            <a:ext cx="6367400" cy="10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2158100" y="273825"/>
            <a:ext cx="4607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Deep Learning Frameworks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625" y="767650"/>
            <a:ext cx="4770650" cy="25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5" y="3490225"/>
            <a:ext cx="8034474" cy="15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859700" y="477625"/>
            <a:ext cx="77151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8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1"/>
              <a:buFont typeface="Lato"/>
              <a:buChar char="●"/>
            </a:pPr>
            <a:r>
              <a:rPr b="1" lang="en" sz="141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to install python libraries in Google Colab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925" y="943925"/>
            <a:ext cx="5471375" cy="31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80825" y="4231375"/>
            <a:ext cx="894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Goto this link: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https://github.com/SandyPanda-MLDL/Deep-Learning-Demo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else this link: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https://drive.google.com/drive/folders/1r_tYFqNUjQTDg6Wus8G5fv8U8AMsdaLX?usp=sharing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257175" y="4592425"/>
            <a:ext cx="88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Link of official site of MNIST:   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http://yann.lecun.com/exdb/mnist/</a:t>
            </a:r>
            <a:r>
              <a:rPr lang="en"/>
              <a:t>                 </a:t>
            </a:r>
            <a:r>
              <a:rPr b="1" lang="en" sz="1100" u="sng">
                <a:solidFill>
                  <a:schemeClr val="hlink"/>
                </a:solidFill>
                <a:hlinkClick r:id="rId4"/>
              </a:rPr>
              <a:t>https://conx.readthedocs.io/en/latest/MNIST.html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3796075" y="160000"/>
            <a:ext cx="1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MNIST Dataset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50" y="1311875"/>
            <a:ext cx="2919300" cy="2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3475" y="1311875"/>
            <a:ext cx="3175900" cy="27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359975" y="677075"/>
            <a:ext cx="4487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60,000 examples in the training dataset and 10,000 in the test dataset and that images are indeed square with 28×28 pixels </a:t>
            </a: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grayscale</a:t>
            </a: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 image.</a:t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4967125" y="700175"/>
            <a:ext cx="4232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training set of 60,000 examples and a test set of 10,000 examples. Each example is a 28x28 grayscale image, associated with a label from 10 classes.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6003200" y="4048075"/>
            <a:ext cx="18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</a:rPr>
              <a:t>Fashion MNIST</a:t>
            </a:r>
            <a:endParaRPr b="1" sz="18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728350" y="4089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</a:rPr>
              <a:t>MNIST Handwritten digits </a:t>
            </a:r>
            <a:endParaRPr b="1" sz="18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2025" y="4325600"/>
            <a:ext cx="49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Class labels for each products</a:t>
            </a:r>
            <a:r>
              <a:rPr lang="en" sz="1200"/>
              <a:t>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https://www.tensorflow.org/tutorials/keras/classification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